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79" r:id="rId7"/>
    <p:sldId id="258" r:id="rId8"/>
    <p:sldId id="280" r:id="rId9"/>
    <p:sldId id="266" r:id="rId10"/>
    <p:sldId id="283" r:id="rId11"/>
    <p:sldId id="286" r:id="rId12"/>
    <p:sldId id="295" r:id="rId13"/>
    <p:sldId id="287" r:id="rId14"/>
    <p:sldId id="294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293" r:id="rId23"/>
    <p:sldId id="292" r:id="rId24"/>
    <p:sldId id="288" r:id="rId25"/>
    <p:sldId id="290" r:id="rId26"/>
    <p:sldId id="291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6E6DE-1EC8-6C02-BD9B-0381E4D563DC}" v="124" dt="2024-07-05T02:33:09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69" y="48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affected and How?</a:t>
            </a:r>
          </a:p>
          <a:p>
            <a:r>
              <a:rPr lang="en-US" dirty="0">
                <a:cs typeface="Calibri"/>
              </a:rPr>
              <a:t>1 - </a:t>
            </a:r>
            <a:r>
              <a:rPr lang="en-US" b="1" dirty="0"/>
              <a:t>Individuals</a:t>
            </a:r>
            <a:r>
              <a:rPr lang="en-US" dirty="0"/>
              <a:t>: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Job Seekers</a:t>
            </a:r>
            <a:r>
              <a:rPr lang="en-US" dirty="0"/>
              <a:t>: Understanding income determinants can help job seekers identify which factors (e.g., education, occupation) are most influential in earning higher wages.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Employees</a:t>
            </a:r>
            <a:r>
              <a:rPr lang="en-US" dirty="0"/>
              <a:t>: Current employees can use this information to make informed decisions about their career paths, educational advancement, or geographical location changes to improve their earning potential.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2 - </a:t>
            </a:r>
            <a:r>
              <a:rPr lang="en-US" b="1" dirty="0"/>
              <a:t>Employers</a:t>
            </a:r>
            <a:r>
              <a:rPr lang="en-US" dirty="0"/>
              <a:t>: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Recruiters</a:t>
            </a:r>
            <a:r>
              <a:rPr lang="en-US" dirty="0"/>
              <a:t>: Employers can utilize this data to set competitive salaries and understand the market better, potentially improving employee satisfaction and retention.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Policy Makers</a:t>
            </a:r>
            <a:r>
              <a:rPr lang="en-US" dirty="0"/>
              <a:t>: Data can help identify wage gaps and inequalities based on race, gender, or other demographic factors, enabling targeted policy interventions.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/>
              <a:t>What is the value of solving it?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1- </a:t>
            </a:r>
            <a:r>
              <a:rPr lang="en-US" b="1" dirty="0"/>
              <a:t>Informed Decision-Making</a:t>
            </a:r>
            <a:r>
              <a:rPr lang="en-US" dirty="0"/>
              <a:t>: Businesses can make data-driven decisions about salary structures, hiring practices, and employee benefits.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2- </a:t>
            </a:r>
            <a:r>
              <a:rPr lang="en-US" b="1" dirty="0"/>
              <a:t>Understanding Income Inequality</a:t>
            </a:r>
            <a:r>
              <a:rPr lang="en-US" dirty="0"/>
              <a:t>: Analyzing the dataset helps identify factors that contribute to income disparities, which is critical for addressing income inequality.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adult-census-income?resource=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Mini Project 2</a:t>
            </a:r>
            <a:br>
              <a:rPr lang="en-US" dirty="0"/>
            </a:br>
            <a:r>
              <a:rPr lang="en-US" dirty="0"/>
              <a:t>(Classification model)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4818-2841-6871-5F2E-BC62D83D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6351-CF81-6E1A-0649-88C0E39A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01F10E2F-18BB-5929-AB95-C1C7D63E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5" y="1682100"/>
            <a:ext cx="6701850" cy="481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23778-1625-762D-6462-E3E873AECCA6}"/>
              </a:ext>
            </a:extLst>
          </p:cNvPr>
          <p:cNvSpPr txBox="1"/>
          <p:nvPr/>
        </p:nvSpPr>
        <p:spPr>
          <a:xfrm>
            <a:off x="6287102" y="1869415"/>
            <a:ext cx="376608" cy="3826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E82E9-8C32-A5A4-3537-3F7945F2428E}"/>
              </a:ext>
            </a:extLst>
          </p:cNvPr>
          <p:cNvSpPr txBox="1"/>
          <p:nvPr/>
        </p:nvSpPr>
        <p:spPr>
          <a:xfrm>
            <a:off x="8757508" y="1867431"/>
            <a:ext cx="24384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Features affecting the 'Outcome' the most are: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Education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Age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Hours per Week</a:t>
            </a:r>
          </a:p>
          <a:p>
            <a:pPr marL="342900" indent="-342900">
              <a:buAutoNum type="arabicPeriod"/>
            </a:pPr>
            <a:r>
              <a:rPr lang="en-US"/>
              <a:t>Sex</a:t>
            </a:r>
          </a:p>
          <a:p>
            <a:pPr marL="342900" indent="-342900">
              <a:buAutoNum type="arabicPeriod"/>
            </a:pPr>
            <a:r>
              <a:rPr lang="en-US"/>
              <a:t>Capital Gain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797515C-1544-D105-C1EB-E20D134539DB}"/>
              </a:ext>
            </a:extLst>
          </p:cNvPr>
          <p:cNvSpPr/>
          <p:nvPr/>
        </p:nvSpPr>
        <p:spPr>
          <a:xfrm>
            <a:off x="6410677" y="1256446"/>
            <a:ext cx="3564000" cy="61200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7E8F-8B9F-8392-FCC7-09B953AB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supervised learning</a:t>
            </a:r>
            <a:br>
              <a:rPr lang="en-US"/>
            </a:br>
            <a:r>
              <a:rPr lang="en-US"/>
              <a:t>(Classification Problem)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0BE847AB-5C1F-9599-A101-9587BF1BEA7D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22744428"/>
              </p:ext>
            </p:extLst>
          </p:nvPr>
        </p:nvGraphicFramePr>
        <p:xfrm>
          <a:off x="838200" y="2111375"/>
          <a:ext cx="10515600" cy="1995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7419528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672236"/>
                    </a:ext>
                  </a:extLst>
                </a:gridCol>
              </a:tblGrid>
              <a:tr h="10418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 (Feature Variables)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Age, Work Class, Final Weight, Education Number, Marital Status, Occupation, Relationship, Race, Sex, Capital Gain/Loss, Hours per week &amp; Native 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23162"/>
                  </a:ext>
                </a:extLst>
              </a:tr>
              <a:tr h="806626">
                <a:tc>
                  <a:txBody>
                    <a:bodyPr/>
                    <a:lstStyle/>
                    <a:p>
                      <a:r>
                        <a:rPr lang="en-US" dirty="0"/>
                        <a:t>Y (Target Variable)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Income/Outcome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57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AC34D-4B06-82F1-AA31-179ACAD6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Target Announces New Sustainability Strategy | Shop-Eat-Surf">
            <a:extLst>
              <a:ext uri="{FF2B5EF4-FFF2-40B4-BE49-F238E27FC236}">
                <a16:creationId xmlns:a16="http://schemas.microsoft.com/office/drawing/2014/main" id="{1EF2DE03-2477-F9E7-475F-3D38D757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142" y="4390718"/>
            <a:ext cx="2743200" cy="1714500"/>
          </a:xfrm>
          <a:prstGeom prst="rect">
            <a:avLst/>
          </a:prstGeom>
        </p:spPr>
      </p:pic>
      <p:pic>
        <p:nvPicPr>
          <p:cNvPr id="7" name="Picture 6" descr="Feature Stock Photos - 788,980 Images | Shutterstock">
            <a:extLst>
              <a:ext uri="{FF2B5EF4-FFF2-40B4-BE49-F238E27FC236}">
                <a16:creationId xmlns:a16="http://schemas.microsoft.com/office/drawing/2014/main" id="{EB054C28-1FF7-D220-3C35-A16F4757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4" t="224" r="-362" b="7914"/>
          <a:stretch/>
        </p:blipFill>
        <p:spPr>
          <a:xfrm>
            <a:off x="836099" y="4392483"/>
            <a:ext cx="3718709" cy="17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6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0C43-1E57-B559-D30D-0C23483A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D7AB-6563-87A7-4D4E-CAD86D4A1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Defining &amp; Scaling Train/Test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772EE-CF9F-1060-6D9F-754F95692C0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Defining:</a:t>
            </a:r>
          </a:p>
          <a:p>
            <a:r>
              <a:rPr lang="en-US" dirty="0" err="1">
                <a:ea typeface="+mn-lt"/>
                <a:cs typeface="+mn-lt"/>
              </a:rPr>
              <a:t>X_train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X_test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y_train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y_test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dirty="0" err="1">
                <a:ea typeface="+mn-lt"/>
                <a:cs typeface="+mn-lt"/>
              </a:rPr>
              <a:t>train_test_split</a:t>
            </a:r>
            <a:r>
              <a:rPr lang="en-US" dirty="0">
                <a:ea typeface="+mn-lt"/>
                <a:cs typeface="+mn-lt"/>
              </a:rPr>
              <a:t>(X, y, stratify=y, </a:t>
            </a:r>
            <a:r>
              <a:rPr lang="en-US" dirty="0" err="1">
                <a:ea typeface="+mn-lt"/>
                <a:cs typeface="+mn-lt"/>
              </a:rPr>
              <a:t>test_size</a:t>
            </a:r>
            <a:r>
              <a:rPr lang="en-US" dirty="0">
                <a:ea typeface="+mn-lt"/>
                <a:cs typeface="+mn-lt"/>
              </a:rPr>
              <a:t>=0.2, </a:t>
            </a:r>
            <a:r>
              <a:rPr lang="en-US" dirty="0" err="1">
                <a:ea typeface="+mn-lt"/>
                <a:cs typeface="+mn-lt"/>
              </a:rPr>
              <a:t>random_state</a:t>
            </a:r>
            <a:r>
              <a:rPr lang="en-US" dirty="0">
                <a:ea typeface="+mn-lt"/>
                <a:cs typeface="+mn-lt"/>
              </a:rPr>
              <a:t>=42)</a:t>
            </a:r>
            <a:endParaRPr lang="en-US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# Scaling the features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scaler = </a:t>
            </a:r>
            <a:r>
              <a:rPr lang="en-US" dirty="0" err="1">
                <a:ea typeface="+mn-lt"/>
                <a:cs typeface="+mn-lt"/>
              </a:rPr>
              <a:t>StandardScaler</a:t>
            </a:r>
            <a:r>
              <a:rPr lang="en-US" dirty="0">
                <a:ea typeface="+mn-lt"/>
                <a:cs typeface="+mn-lt"/>
              </a:rPr>
              <a:t>()</a:t>
            </a:r>
            <a:endParaRPr lang="en-US" dirty="0"/>
          </a:p>
          <a:p>
            <a:r>
              <a:rPr lang="en-US" err="1">
                <a:ea typeface="+mn-lt"/>
                <a:cs typeface="+mn-lt"/>
              </a:rPr>
              <a:t>X_train</a:t>
            </a:r>
            <a:r>
              <a:rPr lang="en-US" dirty="0">
                <a:ea typeface="+mn-lt"/>
                <a:cs typeface="+mn-lt"/>
              </a:rPr>
              <a:t> = scaler.fit_transform(X_train)</a:t>
            </a:r>
            <a:endParaRPr lang="en-US" dirty="0"/>
          </a:p>
          <a:p>
            <a:r>
              <a:rPr lang="en-US" err="1">
                <a:ea typeface="+mn-lt"/>
                <a:cs typeface="+mn-lt"/>
              </a:rPr>
              <a:t>X_test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scaler.transform</a:t>
            </a:r>
            <a:r>
              <a:rPr lang="en-US" dirty="0">
                <a:ea typeface="+mn-lt"/>
                <a:cs typeface="+mn-lt"/>
              </a:rPr>
              <a:t>(X_test)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015DD-FB14-D8CA-EF5C-36F32928E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Inputting Estimators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51CE9-E086-9F4D-EE27-9085DC05EAC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Estimators (Random State = 42):</a:t>
            </a:r>
          </a:p>
          <a:p>
            <a:pPr marL="342900" indent="-342900">
              <a:buAutoNum type="arabicPeriod"/>
            </a:pPr>
            <a:r>
              <a:rPr lang="en-US" dirty="0"/>
              <a:t>Logistic Regression</a:t>
            </a:r>
          </a:p>
          <a:p>
            <a:pPr marL="342900" indent="-342900">
              <a:buAutoNum type="arabicPeriod"/>
            </a:pPr>
            <a:r>
              <a:rPr lang="en-US" dirty="0"/>
              <a:t>Random Forest Classifier</a:t>
            </a:r>
          </a:p>
          <a:p>
            <a:pPr marL="342900" indent="-342900">
              <a:buAutoNum type="arabicPeriod"/>
            </a:pPr>
            <a:r>
              <a:rPr lang="en-US" dirty="0"/>
              <a:t>Decision Tree Classifier</a:t>
            </a:r>
          </a:p>
          <a:p>
            <a:pPr marL="342900" indent="-342900">
              <a:buAutoNum type="arabicPeriod"/>
            </a:pPr>
            <a:r>
              <a:rPr lang="en-US" dirty="0"/>
              <a:t>Gaussian Naïve-Bayes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C5BF5-A359-6E7E-C9FA-C5FDD2DF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A0D1-A846-ED3C-E2BD-343E2E78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MACHINE LEARNING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2D45-D50D-4595-7CD6-1B6FACD5B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Parameter Grid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3FFFC-ED61-F648-1CDD-37F199D8A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GridSearch CV</a:t>
            </a:r>
          </a:p>
        </p:txBody>
      </p:sp>
      <p:pic>
        <p:nvPicPr>
          <p:cNvPr id="11" name="Content Placeholder 10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4F469AA7-69C8-DF00-87F3-2B90D865BF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20126" y="3365628"/>
            <a:ext cx="5433392" cy="8858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CDDD6-0FAD-4F5A-57FD-B6D15237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Content Placeholder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F67A6B-AB12-1FD4-2F27-8DAD4543060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935082" y="3197090"/>
            <a:ext cx="3238500" cy="3343275"/>
          </a:xfrm>
        </p:spPr>
      </p:pic>
      <p:pic>
        <p:nvPicPr>
          <p:cNvPr id="12" name="Picture 11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BDFFBA92-C62E-2B92-5AA8-63F9B7523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470" y="5027119"/>
            <a:ext cx="5433392" cy="89154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961F0705-A46A-B021-9A89-55E70A667603}"/>
              </a:ext>
            </a:extLst>
          </p:cNvPr>
          <p:cNvSpPr/>
          <p:nvPr/>
        </p:nvSpPr>
        <p:spPr>
          <a:xfrm>
            <a:off x="8812695" y="4313582"/>
            <a:ext cx="490330" cy="6096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803A-4F02-C037-26EC-1938EE1B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MACHINE LEARNING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DFE2A-A51F-0D21-0841-E632E2D1E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Stacking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7BF82-CF42-2E00-F120-7C4B8A96551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scf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dirty="0" err="1">
                <a:ea typeface="+mn-lt"/>
                <a:cs typeface="+mn-lt"/>
              </a:rPr>
              <a:t>StackingClassifier</a:t>
            </a:r>
          </a:p>
          <a:p>
            <a:r>
              <a:rPr lang="en-US" dirty="0">
                <a:ea typeface="+mn-lt"/>
                <a:cs typeface="+mn-lt"/>
              </a:rPr>
              <a:t>Hyperparameters:</a:t>
            </a:r>
          </a:p>
          <a:p>
            <a:r>
              <a:rPr lang="en-US">
                <a:ea typeface="+mn-lt"/>
                <a:cs typeface="+mn-lt"/>
              </a:rPr>
              <a:t>estimators=</a:t>
            </a:r>
            <a:r>
              <a:rPr lang="en-US" err="1">
                <a:ea typeface="+mn-lt"/>
                <a:cs typeface="+mn-lt"/>
              </a:rPr>
              <a:t>best_estimators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final_estimator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en-US" dirty="0" err="1">
                <a:ea typeface="+mn-lt"/>
                <a:cs typeface="+mn-lt"/>
              </a:rPr>
              <a:t>LogisticRegression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max_iter</a:t>
            </a:r>
            <a:r>
              <a:rPr lang="en-US" dirty="0">
                <a:ea typeface="+mn-lt"/>
                <a:cs typeface="+mn-lt"/>
              </a:rPr>
              <a:t>= 1000, C= 0.1, penalty= 'l2', </a:t>
            </a:r>
            <a:r>
              <a:rPr lang="en-US" dirty="0" err="1">
                <a:ea typeface="+mn-lt"/>
                <a:cs typeface="+mn-lt"/>
              </a:rPr>
              <a:t>random_state</a:t>
            </a:r>
            <a:r>
              <a:rPr lang="en-US" dirty="0">
                <a:ea typeface="+mn-lt"/>
                <a:cs typeface="+mn-lt"/>
              </a:rPr>
              <a:t>= 42))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E84A5-88D6-2491-1BC7-7CDC8D92F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Fitting 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9EC3C-66AC-6314-FE3B-B57519FE11E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scf.fit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X_train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y_train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0B205-FE7A-F099-E0B4-01B87FA8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D380005-7741-101B-AC55-24B25596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064" y="3878410"/>
            <a:ext cx="4707194" cy="12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B334776-2D02-807F-193A-04383864B3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5613180" y="3426380"/>
            <a:ext cx="6096000" cy="23778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D4702-CE05-C259-7EDE-76F787D1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MACHINE LEARNING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2FF0-4567-32A3-0AA6-39BF87AE8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Checking Scores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C1A7E-62CC-7B1C-713E-3B2D81A71D9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15204" y="2960877"/>
            <a:ext cx="5516880" cy="351284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52A6E-871D-F5BF-CD94-D7DF2084DB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A8469-7FFC-49F8-77D6-3226BDFDFC5B}"/>
              </a:ext>
            </a:extLst>
          </p:cNvPr>
          <p:cNvSpPr txBox="1"/>
          <p:nvPr/>
        </p:nvSpPr>
        <p:spPr>
          <a:xfrm>
            <a:off x="5612296" y="3962399"/>
            <a:ext cx="1676400" cy="13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D82D3-C33A-9E1B-9F2C-2BD8B95A7571}"/>
              </a:ext>
            </a:extLst>
          </p:cNvPr>
          <p:cNvSpPr txBox="1"/>
          <p:nvPr/>
        </p:nvSpPr>
        <p:spPr>
          <a:xfrm>
            <a:off x="5612295" y="4273824"/>
            <a:ext cx="1676400" cy="13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E1AD30-3F69-5CEA-DBFB-F58788303843}"/>
              </a:ext>
            </a:extLst>
          </p:cNvPr>
          <p:cNvCxnSpPr/>
          <p:nvPr/>
        </p:nvCxnSpPr>
        <p:spPr>
          <a:xfrm flipH="1" flipV="1">
            <a:off x="7279172" y="4029075"/>
            <a:ext cx="2193233" cy="1722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91AEC1D-AA6F-6A3D-CCDF-7D2120B1EAF4}"/>
              </a:ext>
            </a:extLst>
          </p:cNvPr>
          <p:cNvCxnSpPr>
            <a:cxnSpLocks/>
          </p:cNvCxnSpPr>
          <p:nvPr/>
        </p:nvCxnSpPr>
        <p:spPr>
          <a:xfrm flipH="1">
            <a:off x="7299050" y="4201353"/>
            <a:ext cx="2153476" cy="1391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F2B210-8E59-812D-DF72-01F522A97B2C}"/>
              </a:ext>
            </a:extLst>
          </p:cNvPr>
          <p:cNvSpPr txBox="1"/>
          <p:nvPr/>
        </p:nvSpPr>
        <p:spPr>
          <a:xfrm>
            <a:off x="9475303" y="4028660"/>
            <a:ext cx="13318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Not bad!</a:t>
            </a:r>
            <a:endParaRPr lang="en-US"/>
          </a:p>
        </p:txBody>
      </p:sp>
      <p:pic>
        <p:nvPicPr>
          <p:cNvPr id="17" name="Content Placeholder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3AE0DBF-2CCB-5A4A-2B48-8CA87CE838C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840630" y="3314364"/>
            <a:ext cx="4412974" cy="2943236"/>
          </a:xfrm>
        </p:spPr>
      </p:pic>
    </p:spTree>
    <p:extLst>
      <p:ext uri="{BB962C8B-B14F-4D97-AF65-F5344CB8AC3E}">
        <p14:creationId xmlns:p14="http://schemas.microsoft.com/office/powerpoint/2010/main" val="42253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0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7ABC-904A-CA07-820B-B49D2A78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Receiver operating characteristic (roc)</a:t>
            </a:r>
          </a:p>
        </p:txBody>
      </p:sp>
      <p:pic>
        <p:nvPicPr>
          <p:cNvPr id="6" name="Content Placeholder 5" descr="A graph of a positive rate&#10;&#10;Description automatically generated">
            <a:extLst>
              <a:ext uri="{FF2B5EF4-FFF2-40B4-BE49-F238E27FC236}">
                <a16:creationId xmlns:a16="http://schemas.microsoft.com/office/drawing/2014/main" id="{916D123B-65D8-2852-4EF6-29E7F5965930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2"/>
          <a:stretch>
            <a:fillRect/>
          </a:stretch>
        </p:blipFill>
        <p:spPr>
          <a:xfrm>
            <a:off x="336524" y="2608414"/>
            <a:ext cx="3882305" cy="37460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1D5E7-AB16-645B-8598-24334307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1DBC83B1-D038-E659-02B0-6F522370147E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134053708"/>
              </p:ext>
            </p:extLst>
          </p:nvPr>
        </p:nvGraphicFramePr>
        <p:xfrm>
          <a:off x="4425336" y="1731092"/>
          <a:ext cx="7137398" cy="4009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79">
                  <a:extLst>
                    <a:ext uri="{9D8B030D-6E8A-4147-A177-3AD203B41FA5}">
                      <a16:colId xmlns:a16="http://schemas.microsoft.com/office/drawing/2014/main" val="2262461094"/>
                    </a:ext>
                  </a:extLst>
                </a:gridCol>
                <a:gridCol w="5709919">
                  <a:extLst>
                    <a:ext uri="{9D8B030D-6E8A-4147-A177-3AD203B41FA5}">
                      <a16:colId xmlns:a16="http://schemas.microsoft.com/office/drawing/2014/main" val="4000074745"/>
                    </a:ext>
                  </a:extLst>
                </a:gridCol>
              </a:tblGrid>
              <a:tr h="660704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Tenorite"/>
                        </a:rPr>
                        <a:t>What can we deduce from this graph?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089386"/>
                  </a:ext>
                </a:extLst>
              </a:tr>
              <a:tr h="1156232">
                <a:tc>
                  <a:txBody>
                    <a:bodyPr/>
                    <a:lstStyle/>
                    <a:p>
                      <a:r>
                        <a:rPr lang="en-US" dirty="0"/>
                        <a:t>Area Under Curve 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(AUC)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 AUC is 0.92. This directly translates to a high level of accuracy in distinguishing the two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12306"/>
                  </a:ext>
                </a:extLst>
              </a:tr>
              <a:tr h="1225057">
                <a:tc>
                  <a:txBody>
                    <a:bodyPr/>
                    <a:lstStyle/>
                    <a:p>
                      <a:r>
                        <a:rPr lang="en-US" dirty="0"/>
                        <a:t>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 to the top-left corner = High TPR and Low FPR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dirty="0"/>
                        <a:t>This means the model performs well in detecting True positives while minimizing 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26140"/>
                  </a:ext>
                </a:extLst>
              </a:tr>
              <a:tr h="967408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model is performing excellently and can be used safely with a 8% chance of being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2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1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E43D-D98F-E248-E377-DA02F90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 the model (DATASET)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8A5AA-1974-8DB3-D1DA-D01BCC41B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 Variable from 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9F0C3-4004-DE86-B429-2E7538E46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24205" y="4370416"/>
            <a:ext cx="3943627" cy="464499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2" name="Content Placeholder 1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4AC96EA0-42C9-F26B-B636-846CE1AAF8A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937863" y="4748589"/>
            <a:ext cx="5391150" cy="7810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5CF14-47D7-9F28-F49C-E9E1B4FF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Content Placeholder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7920F8-5BAE-9B30-03FD-631F80098C5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921702" y="3087553"/>
            <a:ext cx="4532979" cy="1116576"/>
          </a:xfrm>
        </p:spPr>
      </p:pic>
    </p:spTree>
    <p:extLst>
      <p:ext uri="{BB962C8B-B14F-4D97-AF65-F5344CB8AC3E}">
        <p14:creationId xmlns:p14="http://schemas.microsoft.com/office/powerpoint/2010/main" val="271803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BA1B-69C3-23D6-418E-44DB017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TESTING THE MODEL (manually)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C7B0-7330-E5A3-7FB5-C1861FCB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Input New Variables</a:t>
            </a:r>
            <a:endParaRPr lang="en-US"/>
          </a:p>
        </p:txBody>
      </p:sp>
      <p:pic>
        <p:nvPicPr>
          <p:cNvPr id="8" name="Content Placeholder 7" descr="A computer code with text&#10;&#10;Description automatically generated">
            <a:extLst>
              <a:ext uri="{FF2B5EF4-FFF2-40B4-BE49-F238E27FC236}">
                <a16:creationId xmlns:a16="http://schemas.microsoft.com/office/drawing/2014/main" id="{DD081EFC-96FB-E02C-EFFB-38EC824BFA6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2938294" y="3197090"/>
            <a:ext cx="3098696" cy="26181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F608E-2256-6485-0A2D-7029EBED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58447D-2519-21D7-ED24-E7011293F3A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653535" y="3200570"/>
            <a:ext cx="5456904" cy="109947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07245-D8C5-B44B-2CC7-2919810F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F540-2D53-92BA-A846-D8690B6A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 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88C1E-FEEC-C262-6B89-4D6C66F17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Targeted Training Programs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38113-C756-BD13-8796-5B705DA880C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Implement training programs focusing on skill development in high-paying occupations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72D7A-A0FB-6B1F-2B01-9CF415AC0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Employee Retention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84196-7FD7-71A8-0B0F-EFC67AD23D8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Implement retention strategies tailored to employees with promising future.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CADD-E329-E843-BC91-EFBFD41B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Employee Training Program: How to Develop It Effectively?">
            <a:extLst>
              <a:ext uri="{FF2B5EF4-FFF2-40B4-BE49-F238E27FC236}">
                <a16:creationId xmlns:a16="http://schemas.microsoft.com/office/drawing/2014/main" id="{C8290C29-D3C8-937D-227A-A7F74967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17" y="4457439"/>
            <a:ext cx="3148779" cy="2035798"/>
          </a:xfrm>
          <a:prstGeom prst="rect">
            <a:avLst/>
          </a:prstGeom>
        </p:spPr>
      </p:pic>
      <p:pic>
        <p:nvPicPr>
          <p:cNvPr id="9" name="Picture 8" descr="What is employee retention? Everything you need to know in 2023">
            <a:extLst>
              <a:ext uri="{FF2B5EF4-FFF2-40B4-BE49-F238E27FC236}">
                <a16:creationId xmlns:a16="http://schemas.microsoft.com/office/drawing/2014/main" id="{56D17533-C8DB-2641-B35B-989FBE99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26" y="4414082"/>
            <a:ext cx="3320843" cy="2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2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961600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Scoping the Problem</a:t>
            </a:r>
          </a:p>
          <a:p>
            <a:pPr marL="342900" indent="-342900">
              <a:buChar char="•"/>
            </a:pPr>
            <a:r>
              <a:rPr lang="en-US" dirty="0"/>
              <a:t>Understanding/Cleaning the Data</a:t>
            </a:r>
          </a:p>
          <a:p>
            <a:pPr marL="342900" indent="-342900">
              <a:buChar char="•"/>
            </a:pPr>
            <a:r>
              <a:rPr lang="en-US" dirty="0"/>
              <a:t>Visualising the Data</a:t>
            </a:r>
          </a:p>
          <a:p>
            <a:pPr marL="342900" indent="-342900">
              <a:buChar char="•"/>
            </a:pPr>
            <a:r>
              <a:rPr lang="en-US" dirty="0"/>
              <a:t>Supervised Learning</a:t>
            </a:r>
          </a:p>
          <a:p>
            <a:pPr marL="342900" indent="-342900">
              <a:buChar char="•"/>
            </a:pPr>
            <a:r>
              <a:rPr lang="en-US" dirty="0"/>
              <a:t>Business Recommendation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FABE-D169-54B5-1D36-B675E474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6BCE-2921-EC60-3E25-51900CA5D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Improve 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697BE-EDB8-F3BA-5D9B-CD265972A1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Enhance the quality and scope of data collected regarding employee demographics and performance.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3A3B1-282D-DF45-3234-B09710CE1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Improve Employee Education and Training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17313-9B41-37AA-1BC8-E559EA13F63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Invest in continuous education and professional development programs.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B7F96-231D-9F6F-3D5E-494FB34B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How do you design a data collection plan that is feasible, cost-effective,  and timely?">
            <a:extLst>
              <a:ext uri="{FF2B5EF4-FFF2-40B4-BE49-F238E27FC236}">
                <a16:creationId xmlns:a16="http://schemas.microsoft.com/office/drawing/2014/main" id="{F5AF4414-CEE1-6E95-EA00-4048B22F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81" y="4230329"/>
            <a:ext cx="3861619" cy="1924664"/>
          </a:xfrm>
          <a:prstGeom prst="rect">
            <a:avLst/>
          </a:prstGeom>
        </p:spPr>
      </p:pic>
      <p:pic>
        <p:nvPicPr>
          <p:cNvPr id="9" name="Picture 8" descr="51 Self Improvement Tips To Change Your Life For Happiness In 2024">
            <a:extLst>
              <a:ext uri="{FF2B5EF4-FFF2-40B4-BE49-F238E27FC236}">
                <a16:creationId xmlns:a16="http://schemas.microsoft.com/office/drawing/2014/main" id="{1DD113F2-1779-9774-5C30-7D920D3F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303" y="4224861"/>
            <a:ext cx="3738715" cy="17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7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9491-876F-2F47-49B5-B277BEF1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E24D9-6458-4694-E384-E693D975F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Imbalanced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7F76D-423D-6694-8F39-25282D517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Outdated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983B2-B35E-6770-4787-BD5075AB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BB054A1-B0F7-22D9-D55D-4E4BDAF27AD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More than $50k is at 75% while lesser is at 25%.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3793C03-DD18-7C5A-E9B4-58DE2AA3BFE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This dataset was last updated 8 years ago.</a:t>
            </a:r>
          </a:p>
        </p:txBody>
      </p:sp>
      <p:pic>
        <p:nvPicPr>
          <p:cNvPr id="23" name="Picture 22" descr="Predicting the improbable, part 1: The imbalanced data problem -  Datascience.aero">
            <a:extLst>
              <a:ext uri="{FF2B5EF4-FFF2-40B4-BE49-F238E27FC236}">
                <a16:creationId xmlns:a16="http://schemas.microsoft.com/office/drawing/2014/main" id="{12355DD6-A407-A0AB-2FB0-18AD38A7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6" y="3873019"/>
            <a:ext cx="3837037" cy="2418057"/>
          </a:xfrm>
          <a:prstGeom prst="rect">
            <a:avLst/>
          </a:prstGeom>
        </p:spPr>
      </p:pic>
      <p:pic>
        <p:nvPicPr>
          <p:cNvPr id="25" name="Picture 24" descr="Outdated Stamp Images – Browse 863 Stock Photos, Vectors, and Video | Adobe  Stock">
            <a:extLst>
              <a:ext uri="{FF2B5EF4-FFF2-40B4-BE49-F238E27FC236}">
                <a16:creationId xmlns:a16="http://schemas.microsoft.com/office/drawing/2014/main" id="{98403CFC-28BF-D6C0-BDA9-728792D19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" t="2886" r="-2358" b="-2693"/>
          <a:stretch/>
        </p:blipFill>
        <p:spPr>
          <a:xfrm rot="-1440000">
            <a:off x="9001433" y="4779956"/>
            <a:ext cx="2735032" cy="1007823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 descr="A close up of words&#10;&#10;Description automatically generated">
            <a:extLst>
              <a:ext uri="{FF2B5EF4-FFF2-40B4-BE49-F238E27FC236}">
                <a16:creationId xmlns:a16="http://schemas.microsoft.com/office/drawing/2014/main" id="{CD11B1DC-14EF-01B8-A392-F396F4B49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94" y="3875907"/>
            <a:ext cx="3340509" cy="6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9" grpId="0" build="p"/>
      <p:bldP spid="2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5D16-2CCA-ADC7-3015-206EE424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data 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5B75C-7AE0-A538-9DED-7824950B0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Current Market 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C4527-92BC-4EA1-F701-93B68475B3E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Data reflecting current economic conditions and salary trends.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6A4E8-9D6E-4D2A-D2F9-BD18465D9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Performance 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B2D2E-3F80-EDB9-1004-DBD36F029BE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Data on employee performance, productivity and overall job satisfaction.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F6810-67D5-B31C-0763-D3418EDD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Ways to Survive a Market Downturn - SmartAsset">
            <a:extLst>
              <a:ext uri="{FF2B5EF4-FFF2-40B4-BE49-F238E27FC236}">
                <a16:creationId xmlns:a16="http://schemas.microsoft.com/office/drawing/2014/main" id="{B2AADE68-769E-F244-B646-3C25CC56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22" y="4183343"/>
            <a:ext cx="4316360" cy="2293832"/>
          </a:xfrm>
          <a:prstGeom prst="rect">
            <a:avLst/>
          </a:prstGeom>
        </p:spPr>
      </p:pic>
      <p:pic>
        <p:nvPicPr>
          <p:cNvPr id="10" name="Picture 9" descr="7 Key Steps to Develop Effective Performance Metrics">
            <a:extLst>
              <a:ext uri="{FF2B5EF4-FFF2-40B4-BE49-F238E27FC236}">
                <a16:creationId xmlns:a16="http://schemas.microsoft.com/office/drawing/2014/main" id="{53AC2916-F99D-2294-28DD-F065F5E8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819" y="4146754"/>
            <a:ext cx="2509684" cy="24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878-9770-81B5-11E7-C1C40C9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ASSUMPTIONS MADE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988F0-B7F3-E33F-60C5-C9072C12E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Accuracy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40E55-94B9-6C09-72C7-A39AF302F4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The data is accurate and reflects the demographics and income levels of the current population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FA1E8-7F39-60B3-2698-139363498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Similar Economic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30068-1EC5-353B-0BDC-97A1DD96F0E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The economic conditions will remain static or similar to when the data was originally collected.(</a:t>
            </a:r>
            <a:r>
              <a:rPr lang="en-US" dirty="0" err="1"/>
              <a:t>eg.</a:t>
            </a:r>
            <a:r>
              <a:rPr lang="en-US" dirty="0"/>
              <a:t> Covid-19)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076B8-9319-EA6D-36B8-448E8206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Data Accuracy: What Is It and Why Is It So Challenging? - DATAVERSITY">
            <a:extLst>
              <a:ext uri="{FF2B5EF4-FFF2-40B4-BE49-F238E27FC236}">
                <a16:creationId xmlns:a16="http://schemas.microsoft.com/office/drawing/2014/main" id="{C24E8220-CFD5-7270-5CA3-7C915037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69" y="4159633"/>
            <a:ext cx="3303642" cy="2434765"/>
          </a:xfrm>
          <a:prstGeom prst="rect">
            <a:avLst/>
          </a:prstGeom>
        </p:spPr>
      </p:pic>
      <p:pic>
        <p:nvPicPr>
          <p:cNvPr id="9" name="Picture 8" descr="Maintaining mental wellbeing in times of economic difficulty | The.Ismaili">
            <a:extLst>
              <a:ext uri="{FF2B5EF4-FFF2-40B4-BE49-F238E27FC236}">
                <a16:creationId xmlns:a16="http://schemas.microsoft.com/office/drawing/2014/main" id="{F17C1A1F-898E-EB6E-6284-70500B8E5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3" r="6627" b="588"/>
          <a:stretch/>
        </p:blipFill>
        <p:spPr>
          <a:xfrm>
            <a:off x="8079659" y="4418755"/>
            <a:ext cx="2609709" cy="20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~Ahmad Harith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Harnessing the Power of ChatGPT: Asking the Right Questions cover">
            <a:extLst>
              <a:ext uri="{FF2B5EF4-FFF2-40B4-BE49-F238E27FC236}">
                <a16:creationId xmlns:a16="http://schemas.microsoft.com/office/drawing/2014/main" id="{E16DDF60-4266-7067-4183-2500FF37EF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9" r="18099"/>
          <a:stretch/>
        </p:blipFill>
        <p:spPr>
          <a:xfrm>
            <a:off x="0" y="-5080"/>
            <a:ext cx="6576291" cy="687260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E784180-0585-8EAA-BEAD-F17E6597F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scoping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MOST COMMON QUESTIONS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84" name="Content Placeholder 383">
            <a:extLst>
              <a:ext uri="{FF2B5EF4-FFF2-40B4-BE49-F238E27FC236}">
                <a16:creationId xmlns:a16="http://schemas.microsoft.com/office/drawing/2014/main" id="{373A87F9-EA8A-01D6-89A6-38E2736B6C0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57234447"/>
              </p:ext>
            </p:extLst>
          </p:nvPr>
        </p:nvGraphicFramePr>
        <p:xfrm>
          <a:off x="1320000" y="2385000"/>
          <a:ext cx="8079542" cy="4005424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039771">
                  <a:extLst>
                    <a:ext uri="{9D8B030D-6E8A-4147-A177-3AD203B41FA5}">
                      <a16:colId xmlns:a16="http://schemas.microsoft.com/office/drawing/2014/main" val="1637352707"/>
                    </a:ext>
                  </a:extLst>
                </a:gridCol>
                <a:gridCol w="4039771">
                  <a:extLst>
                    <a:ext uri="{9D8B030D-6E8A-4147-A177-3AD203B41FA5}">
                      <a16:colId xmlns:a16="http://schemas.microsoft.com/office/drawing/2014/main" val="2083318811"/>
                    </a:ext>
                  </a:extLst>
                </a:gridCol>
              </a:tblGrid>
              <a:tr h="1722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What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is the problem?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latin typeface="Tenorite"/>
                        </a:rPr>
                        <a:t>Many students are unsure about their career paths before college. To assist, I've developed an ML model that answers career questions and provides income insights for businesses.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308395"/>
                  </a:ext>
                </a:extLst>
              </a:tr>
              <a:tr h="11340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Who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is affected and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How?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buAutoNum type="romanLcPeriod"/>
                      </a:pPr>
                      <a:r>
                        <a:rPr lang="en-US" sz="1800" b="0" i="0" u="none" strike="noStrike" noProof="0" dirty="0">
                          <a:latin typeface="Tenorite"/>
                        </a:rPr>
                        <a:t>Individuals</a:t>
                      </a:r>
                    </a:p>
                    <a:p>
                      <a:pPr marL="342900" lvl="0" indent="-342900" algn="l">
                        <a:buAutoNum type="romanLcPeriod"/>
                      </a:pPr>
                      <a:r>
                        <a:rPr lang="en-US" sz="1800" b="0" i="0" u="none" strike="noStrike" noProof="0" dirty="0"/>
                        <a:t>Employers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297532"/>
                  </a:ext>
                </a:extLst>
              </a:tr>
              <a:tr h="11340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What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is the value of solving 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buAutoNum type="romanLcPeriod"/>
                      </a:pPr>
                      <a:r>
                        <a:rPr lang="en-US" sz="1800" b="0" i="0" u="none" strike="noStrike" noProof="0" dirty="0">
                          <a:latin typeface="Tenorite"/>
                        </a:rPr>
                        <a:t>Informed Decision-Making</a:t>
                      </a:r>
                    </a:p>
                    <a:p>
                      <a:pPr marL="342900" lvl="0" indent="-342900" algn="l">
                        <a:buAutoNum type="romanLcPeriod"/>
                      </a:pPr>
                      <a:r>
                        <a:rPr lang="en-US" sz="1800" b="0" i="0" u="none" strike="noStrike" noProof="0" dirty="0"/>
                        <a:t>Understanding Income Inequality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47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Sourcing </a:t>
            </a:r>
            <a:br>
              <a:rPr lang="en-US" dirty="0"/>
            </a:br>
            <a:r>
              <a:rPr lang="en-US" dirty="0"/>
              <a:t>datasets on kaggle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/>
              <a:t>Adult census Income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dirty="0"/>
              <a:t>Target: Predict where income exceeds $50K/year based on census data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Adult Census Income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Numbers on a digital display">
            <a:extLst>
              <a:ext uri="{FF2B5EF4-FFF2-40B4-BE49-F238E27FC236}">
                <a16:creationId xmlns:a16="http://schemas.microsoft.com/office/drawing/2014/main" id="{9356C1A6-9461-0A13-B13B-5A0BCBA4B4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3398" r="23398"/>
          <a:stretch/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/>
              <a:t>Understanding the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Some columns have to be LabelEncoded (LE) as there is too many variables to use Mapping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0" name="Table Placeholder 19">
            <a:extLst>
              <a:ext uri="{FF2B5EF4-FFF2-40B4-BE49-F238E27FC236}">
                <a16:creationId xmlns:a16="http://schemas.microsoft.com/office/drawing/2014/main" id="{93AAEEEA-9D70-C1B7-B2CB-4F37E4DF69D5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87642380"/>
              </p:ext>
            </p:extLst>
          </p:nvPr>
        </p:nvGraphicFramePr>
        <p:xfrm>
          <a:off x="4353339" y="1855304"/>
          <a:ext cx="7137400" cy="3578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480">
                  <a:extLst>
                    <a:ext uri="{9D8B030D-6E8A-4147-A177-3AD203B41FA5}">
                      <a16:colId xmlns:a16="http://schemas.microsoft.com/office/drawing/2014/main" val="3077740530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864949203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52217764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077529034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2111268071"/>
                    </a:ext>
                  </a:extLst>
                </a:gridCol>
              </a:tblGrid>
              <a:tr h="566651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276262930"/>
                  </a:ext>
                </a:extLst>
              </a:tr>
              <a:tr h="13921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Sex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(Gender)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Fnlwgt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(Final Weight)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Education Number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per 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Native 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Country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258732"/>
                  </a:ext>
                </a:extLst>
              </a:tr>
              <a:tr h="5666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Occupation</a:t>
                      </a:r>
                    </a:p>
                    <a:p>
                      <a:pPr lvl="0" algn="ctr">
                        <a:buNone/>
                      </a:pP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Tenorit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Education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Relationship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Capital Gain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927104"/>
                  </a:ext>
                </a:extLst>
              </a:tr>
              <a:tr h="9793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Marital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enorite"/>
                        </a:rPr>
                        <a:t>Capital Loss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160546"/>
                  </a:ext>
                </a:extLst>
              </a:tr>
            </a:tbl>
          </a:graphicData>
        </a:graphic>
      </p:graphicFrame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6813765-1018-E84F-0333-734C1BEC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50" y="4104861"/>
            <a:ext cx="1819275" cy="2438400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9F92F732-AE8B-53B2-98A1-EC6EAFCBAC0E}"/>
              </a:ext>
            </a:extLst>
          </p:cNvPr>
          <p:cNvSpPr txBox="1"/>
          <p:nvPr/>
        </p:nvSpPr>
        <p:spPr>
          <a:xfrm>
            <a:off x="874643" y="4916556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EB5A7CD7-DDC5-0808-4837-104C3AFEDADE}"/>
              </a:ext>
            </a:extLst>
          </p:cNvPr>
          <p:cNvSpPr txBox="1"/>
          <p:nvPr/>
        </p:nvSpPr>
        <p:spPr>
          <a:xfrm>
            <a:off x="874642" y="4267198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5E6A9817-CDC2-9A64-0B7E-011BCB84F4D1}"/>
              </a:ext>
            </a:extLst>
          </p:cNvPr>
          <p:cNvSpPr txBox="1"/>
          <p:nvPr/>
        </p:nvSpPr>
        <p:spPr>
          <a:xfrm>
            <a:off x="874642" y="5082207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FD4390E7-D6A2-8069-E69B-97333AFE575D}"/>
              </a:ext>
            </a:extLst>
          </p:cNvPr>
          <p:cNvSpPr txBox="1"/>
          <p:nvPr/>
        </p:nvSpPr>
        <p:spPr>
          <a:xfrm>
            <a:off x="874642" y="5247860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1B3ED6D7-AF98-35D3-6C39-73F3CD238700}"/>
              </a:ext>
            </a:extLst>
          </p:cNvPr>
          <p:cNvSpPr txBox="1"/>
          <p:nvPr/>
        </p:nvSpPr>
        <p:spPr>
          <a:xfrm>
            <a:off x="874642" y="5413512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18BD33AA-C31B-94F4-EF79-4DE2B5F42F13}"/>
              </a:ext>
            </a:extLst>
          </p:cNvPr>
          <p:cNvSpPr txBox="1"/>
          <p:nvPr/>
        </p:nvSpPr>
        <p:spPr>
          <a:xfrm>
            <a:off x="874642" y="6188764"/>
            <a:ext cx="1782417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447372B-9020-B5EB-CF1E-5CD91746F347}"/>
              </a:ext>
            </a:extLst>
          </p:cNvPr>
          <p:cNvCxnSpPr/>
          <p:nvPr/>
        </p:nvCxnSpPr>
        <p:spPr>
          <a:xfrm>
            <a:off x="2658717" y="4351683"/>
            <a:ext cx="1133060" cy="16962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FE051EE-8A9B-52B3-8097-D41069A88815}"/>
              </a:ext>
            </a:extLst>
          </p:cNvPr>
          <p:cNvCxnSpPr>
            <a:cxnSpLocks/>
          </p:cNvCxnSpPr>
          <p:nvPr/>
        </p:nvCxnSpPr>
        <p:spPr>
          <a:xfrm flipV="1">
            <a:off x="2658717" y="6047961"/>
            <a:ext cx="1133060" cy="20540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E9A2E0A-1161-4A26-6537-74554D525781}"/>
              </a:ext>
            </a:extLst>
          </p:cNvPr>
          <p:cNvCxnSpPr>
            <a:cxnSpLocks/>
          </p:cNvCxnSpPr>
          <p:nvPr/>
        </p:nvCxnSpPr>
        <p:spPr>
          <a:xfrm>
            <a:off x="2658716" y="5001038"/>
            <a:ext cx="1133060" cy="104692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8938B86-485A-2869-B083-937AF89D80D6}"/>
              </a:ext>
            </a:extLst>
          </p:cNvPr>
          <p:cNvCxnSpPr>
            <a:cxnSpLocks/>
          </p:cNvCxnSpPr>
          <p:nvPr/>
        </p:nvCxnSpPr>
        <p:spPr>
          <a:xfrm>
            <a:off x="2658717" y="5166690"/>
            <a:ext cx="1133060" cy="88127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D4368E1-37F2-479F-15AA-76EEDC2FD64B}"/>
              </a:ext>
            </a:extLst>
          </p:cNvPr>
          <p:cNvCxnSpPr>
            <a:cxnSpLocks/>
          </p:cNvCxnSpPr>
          <p:nvPr/>
        </p:nvCxnSpPr>
        <p:spPr>
          <a:xfrm>
            <a:off x="2658717" y="5332343"/>
            <a:ext cx="1133060" cy="71561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3D9401B-D5F0-6ABB-47F5-123EADC2786D}"/>
              </a:ext>
            </a:extLst>
          </p:cNvPr>
          <p:cNvCxnSpPr>
            <a:cxnSpLocks/>
          </p:cNvCxnSpPr>
          <p:nvPr/>
        </p:nvCxnSpPr>
        <p:spPr>
          <a:xfrm>
            <a:off x="2658717" y="5497995"/>
            <a:ext cx="1133060" cy="54996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92B4D23-7F51-9106-E716-2B9EDAAA1BE0}"/>
              </a:ext>
            </a:extLst>
          </p:cNvPr>
          <p:cNvSpPr txBox="1"/>
          <p:nvPr/>
        </p:nvSpPr>
        <p:spPr>
          <a:xfrm>
            <a:off x="3790175" y="5774770"/>
            <a:ext cx="207444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Columns needed to be Label Encoded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7746-6866-1D1C-B99A-3026D330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Cleaning THE DataSET</a:t>
            </a:r>
            <a:endParaRPr lang="en-US" dirty="0"/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1949DCFC-E254-0EE3-DFCA-DCE604AF6F7C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341193787"/>
              </p:ext>
            </p:extLst>
          </p:nvPr>
        </p:nvGraphicFramePr>
        <p:xfrm>
          <a:off x="838200" y="2111375"/>
          <a:ext cx="10515597" cy="393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791">
                  <a:extLst>
                    <a:ext uri="{9D8B030D-6E8A-4147-A177-3AD203B41FA5}">
                      <a16:colId xmlns:a16="http://schemas.microsoft.com/office/drawing/2014/main" val="3088342835"/>
                    </a:ext>
                  </a:extLst>
                </a:gridCol>
                <a:gridCol w="7215806">
                  <a:extLst>
                    <a:ext uri="{9D8B030D-6E8A-4147-A177-3AD203B41FA5}">
                      <a16:colId xmlns:a16="http://schemas.microsoft.com/office/drawing/2014/main" val="974756007"/>
                    </a:ext>
                  </a:extLst>
                </a:gridCol>
              </a:tblGrid>
              <a:tr h="19666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Dataset had no null values but instead had '?'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Dropped all rows/columns with '?' As it is only 8% of the Dataset.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551598"/>
                  </a:ext>
                </a:extLst>
              </a:tr>
              <a:tr h="1966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Shape: (30162, 15)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latin typeface="Consola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00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674E6-D2CE-449E-15A4-D20D43D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8078792-2629-F5AD-CC3E-F4EEB2A5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5" y="2111550"/>
            <a:ext cx="7210650" cy="39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1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AB68-7C43-1239-B2BE-BD347519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 of the 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4A9A-465F-65BD-30B6-D535EE70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oup of graphs and charts&#10;&#10;Description automatically generated">
            <a:extLst>
              <a:ext uri="{FF2B5EF4-FFF2-40B4-BE49-F238E27FC236}">
                <a16:creationId xmlns:a16="http://schemas.microsoft.com/office/drawing/2014/main" id="{085E8D4F-7E3C-0B39-D485-CA48D78B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73" y="1678858"/>
            <a:ext cx="5734663" cy="4839928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BF33277-77F7-E733-A530-B8E3366035F6}"/>
              </a:ext>
            </a:extLst>
          </p:cNvPr>
          <p:cNvCxnSpPr/>
          <p:nvPr/>
        </p:nvCxnSpPr>
        <p:spPr>
          <a:xfrm flipV="1">
            <a:off x="2291223" y="2664849"/>
            <a:ext cx="1479755" cy="80624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458A9A-443E-4827-65C2-70E78B8340F6}"/>
              </a:ext>
            </a:extLst>
          </p:cNvPr>
          <p:cNvSpPr txBox="1"/>
          <p:nvPr/>
        </p:nvSpPr>
        <p:spPr>
          <a:xfrm>
            <a:off x="522818" y="2921785"/>
            <a:ext cx="177279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75% has income higher than $50K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82D046B-ABBD-5533-CAE2-191088F72E38}"/>
              </a:ext>
            </a:extLst>
          </p:cNvPr>
          <p:cNvCxnSpPr>
            <a:cxnSpLocks/>
          </p:cNvCxnSpPr>
          <p:nvPr/>
        </p:nvCxnSpPr>
        <p:spPr>
          <a:xfrm>
            <a:off x="2479746" y="5159463"/>
            <a:ext cx="750457" cy="35674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CCCABA-DE46-F2B3-0803-032AB14B2435}"/>
              </a:ext>
            </a:extLst>
          </p:cNvPr>
          <p:cNvSpPr txBox="1"/>
          <p:nvPr/>
        </p:nvSpPr>
        <p:spPr>
          <a:xfrm>
            <a:off x="525490" y="4688491"/>
            <a:ext cx="186214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Predominantly White people </a:t>
            </a:r>
            <a:r>
              <a:rPr lang="en-US" dirty="0"/>
              <a:t>earn a higher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E41D0-5103-4CE2-7410-C51340FD52B1}"/>
              </a:ext>
            </a:extLst>
          </p:cNvPr>
          <p:cNvSpPr txBox="1"/>
          <p:nvPr/>
        </p:nvSpPr>
        <p:spPr>
          <a:xfrm>
            <a:off x="9903222" y="4869425"/>
            <a:ext cx="184087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Education Levels increase with 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CB8D42C-AD38-B764-5FF2-3E973C871058}"/>
              </a:ext>
            </a:extLst>
          </p:cNvPr>
          <p:cNvCxnSpPr>
            <a:cxnSpLocks/>
          </p:cNvCxnSpPr>
          <p:nvPr/>
        </p:nvCxnSpPr>
        <p:spPr>
          <a:xfrm flipH="1">
            <a:off x="8903415" y="5142576"/>
            <a:ext cx="1000432" cy="25072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3417F00-5DBE-66A4-E4D9-349F25076BC0}"/>
              </a:ext>
            </a:extLst>
          </p:cNvPr>
          <p:cNvCxnSpPr>
            <a:cxnSpLocks/>
          </p:cNvCxnSpPr>
          <p:nvPr/>
        </p:nvCxnSpPr>
        <p:spPr>
          <a:xfrm flipH="1" flipV="1">
            <a:off x="8915706" y="2922943"/>
            <a:ext cx="791496" cy="32692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0AB49D-6C3C-0925-A1EA-D529E8B27592}"/>
              </a:ext>
            </a:extLst>
          </p:cNvPr>
          <p:cNvSpPr txBox="1"/>
          <p:nvPr/>
        </p:nvSpPr>
        <p:spPr>
          <a:xfrm>
            <a:off x="9706684" y="2666785"/>
            <a:ext cx="214610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 than half of participants are younger than 50</a:t>
            </a:r>
          </a:p>
        </p:txBody>
      </p:sp>
    </p:spTree>
    <p:extLst>
      <p:ext uri="{BB962C8B-B14F-4D97-AF65-F5344CB8AC3E}">
        <p14:creationId xmlns:p14="http://schemas.microsoft.com/office/powerpoint/2010/main" val="36712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7" grpId="0" animBg="1"/>
      <p:bldP spid="12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Widescreen</PresentationFormat>
  <Paragraphs>137</Paragraphs>
  <Slides>24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</vt:lpstr>
      <vt:lpstr>Mini Project 2 (Classification model)</vt:lpstr>
      <vt:lpstr>AGENDA</vt:lpstr>
      <vt:lpstr>Problem scoping</vt:lpstr>
      <vt:lpstr>MOST COMMON QUESTIONS</vt:lpstr>
      <vt:lpstr>Sourcing  datasets on kaggle</vt:lpstr>
      <vt:lpstr>Adult census Income</vt:lpstr>
      <vt:lpstr>Understanding the dataset</vt:lpstr>
      <vt:lpstr>Cleaning THE DataSET</vt:lpstr>
      <vt:lpstr>Graphs of the dataset</vt:lpstr>
      <vt:lpstr>Correlation</vt:lpstr>
      <vt:lpstr>Applying supervised learning (Classification Problem)</vt:lpstr>
      <vt:lpstr>Machine LEARNING PROCESS</vt:lpstr>
      <vt:lpstr>MACHINE LEARNING PROCESS</vt:lpstr>
      <vt:lpstr>MACHINE LEARNING PROCESS</vt:lpstr>
      <vt:lpstr>MACHINE LEARNING PROCESS</vt:lpstr>
      <vt:lpstr>Receiver operating characteristic (roc)</vt:lpstr>
      <vt:lpstr>Testing the model (DATASET)</vt:lpstr>
      <vt:lpstr>TESTING THE MODEL (manually)</vt:lpstr>
      <vt:lpstr>Business Recommendations</vt:lpstr>
      <vt:lpstr>Areas of improvement</vt:lpstr>
      <vt:lpstr>Limitations</vt:lpstr>
      <vt:lpstr>Additional data suggestions</vt:lpstr>
      <vt:lpstr>ASSUMPTIONS MADE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/>
  <cp:revision>995</cp:revision>
  <dcterms:created xsi:type="dcterms:W3CDTF">2024-06-28T05:04:05Z</dcterms:created>
  <dcterms:modified xsi:type="dcterms:W3CDTF">2024-07-05T02:38:34Z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